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30"/>
  </p:notesMasterIdLst>
  <p:handoutMasterIdLst>
    <p:handoutMasterId r:id="rId31"/>
  </p:handoutMasterIdLst>
  <p:sldIdLst>
    <p:sldId id="291" r:id="rId2"/>
    <p:sldId id="294" r:id="rId3"/>
    <p:sldId id="296" r:id="rId4"/>
    <p:sldId id="297" r:id="rId5"/>
    <p:sldId id="298" r:id="rId6"/>
    <p:sldId id="305" r:id="rId7"/>
    <p:sldId id="299" r:id="rId8"/>
    <p:sldId id="274" r:id="rId9"/>
    <p:sldId id="285" r:id="rId10"/>
    <p:sldId id="303" r:id="rId11"/>
    <p:sldId id="275" r:id="rId12"/>
    <p:sldId id="280" r:id="rId13"/>
    <p:sldId id="284" r:id="rId14"/>
    <p:sldId id="277" r:id="rId15"/>
    <p:sldId id="281" r:id="rId16"/>
    <p:sldId id="276" r:id="rId17"/>
    <p:sldId id="304" r:id="rId18"/>
    <p:sldId id="286" r:id="rId19"/>
    <p:sldId id="287" r:id="rId20"/>
    <p:sldId id="288" r:id="rId21"/>
    <p:sldId id="289" r:id="rId22"/>
    <p:sldId id="301" r:id="rId23"/>
    <p:sldId id="302" r:id="rId24"/>
    <p:sldId id="300" r:id="rId25"/>
    <p:sldId id="295" r:id="rId26"/>
    <p:sldId id="293" r:id="rId27"/>
    <p:sldId id="261" r:id="rId28"/>
    <p:sldId id="260"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305"/>
            <p14:sldId id="299"/>
          </p14:sldIdLst>
        </p14:section>
        <p14:section name="Protocols in the v2.0 endpoint" id="{028F90B5-6AF9-44A4-84A1-4146B086D76A}">
          <p14:sldIdLst>
            <p14:sldId id="274"/>
            <p14:sldId id="285"/>
            <p14:sldId id="303"/>
            <p14:sldId id="275"/>
            <p14:sldId id="280"/>
            <p14:sldId id="284"/>
            <p14:sldId id="277"/>
            <p14:sldId id="281"/>
            <p14:sldId id="276"/>
            <p14:sldId id="304"/>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7" autoAdjust="0"/>
    <p:restoredTop sz="78793" autoAdjust="0"/>
  </p:normalViewPr>
  <p:slideViewPr>
    <p:cSldViewPr snapToGrid="0">
      <p:cViewPr varScale="1">
        <p:scale>
          <a:sx n="110" d="100"/>
          <a:sy n="110" d="100"/>
        </p:scale>
        <p:origin x="70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11/2/2017 7:20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11/2/2017 7:19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33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11/2/2017 7:19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D64D11B-A154-4023-8FAC-38C6C5AA10E4}"/>
              </a:ext>
            </a:extLst>
          </p:cNvPr>
          <p:cNvSpPr>
            <a:spLocks noGrp="1"/>
          </p:cNvSpPr>
          <p:nvPr>
            <p:ph type="body" idx="1"/>
          </p:nvPr>
        </p:nvSpPr>
        <p:spPr/>
        <p:txBody>
          <a:bodyPr/>
          <a:lstStyle/>
          <a:p>
            <a:r>
              <a:rPr lang="da-DK" dirty="0"/>
              <a:t>TODO: </a:t>
            </a:r>
            <a:r>
              <a:rPr lang="da-DK" dirty="0" err="1"/>
              <a:t>Remove</a:t>
            </a:r>
            <a:r>
              <a:rPr lang="da-DK" dirty="0"/>
              <a:t> </a:t>
            </a:r>
            <a:r>
              <a:rPr lang="da-DK" dirty="0" err="1"/>
              <a:t>id_token</a:t>
            </a:r>
            <a:endParaRPr lang="en-DK" dirty="0"/>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remove open id</a:t>
            </a:r>
          </a:p>
          <a:p>
            <a:r>
              <a:rPr lang="en-US" dirty="0"/>
              <a:t>TODO: research token expiration for </a:t>
            </a:r>
            <a:r>
              <a:rPr lang="en-US" dirty="0" err="1"/>
              <a:t>auth</a:t>
            </a:r>
            <a:r>
              <a:rPr lang="en-US" dirty="0"/>
              <a:t> and refresh</a:t>
            </a:r>
          </a:p>
          <a:p>
            <a:endParaRPr lang="en-US" dirty="0"/>
          </a:p>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It is important to cache the refresh token to request a new access token.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6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5" name="Text Placeholder 4"/>
          <p:cNvSpPr>
            <a:spLocks noGrp="1"/>
          </p:cNvSpPr>
          <p:nvPr>
            <p:ph type="body" sz="quarter" idx="12"/>
          </p:nvPr>
        </p:nvSpPr>
        <p:spPr>
          <a:xfrm>
            <a:off x="472032" y="4830762"/>
            <a:ext cx="5414962" cy="730183"/>
          </a:xfrm>
        </p:spPr>
        <p:txBody>
          <a:bodyPr/>
          <a:lstStyle/>
          <a:p>
            <a:r>
              <a:rPr lang="en-US" dirty="0"/>
              <a:t>Authenticating applications with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Authentication code grant</a:t>
            </a:r>
          </a:p>
        </p:txBody>
      </p:sp>
    </p:spTree>
    <p:extLst>
      <p:ext uri="{BB962C8B-B14F-4D97-AF65-F5344CB8AC3E}">
        <p14:creationId xmlns:p14="http://schemas.microsoft.com/office/powerpoint/2010/main" val="3310259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
        <p:nvSpPr>
          <p:cNvPr id="3" name="Rectangle 2"/>
          <p:cNvSpPr/>
          <p:nvPr/>
        </p:nvSpPr>
        <p:spPr>
          <a:xfrm>
            <a:off x="417010" y="1651925"/>
            <a:ext cx="11374244" cy="4524315"/>
          </a:xfrm>
          <a:prstGeom prst="rect">
            <a:avLst/>
          </a:prstGeom>
          <a:ln>
            <a:noFill/>
          </a:ln>
        </p:spPr>
        <p:txBody>
          <a:bodyPr wrap="square">
            <a:spAutoFit/>
          </a:bodyPr>
          <a:lstStyle/>
          <a:p>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daemonClient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clientId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String</a:t>
            </a:r>
            <a:r>
              <a:rPr lang="en-US" dirty="0" err="1">
                <a:solidFill>
                  <a:srgbClr val="000000"/>
                </a:solidFill>
                <a:latin typeface="Consolas" panose="020B0609020204030204" pitchFamily="49" charset="0"/>
              </a:rPr>
              <a:t>.Format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authorityFormat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tenantId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replyUri</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ClientCredential</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clientSecret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appTokenCache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AuthenticationResult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daemonClient.AcquireTokenForClientAsync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msGraphScope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Query for list of users in the tenant</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 client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 request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HttpMethod</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msGraphQuery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request.Headers.Authorization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AuthenticationHeaderValue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"Bearer"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authResult.AccessToken</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HttpResponseMessage</a:t>
            </a:r>
            <a:r>
              <a:rPr lang="en-US" dirty="0">
                <a:solidFill>
                  <a:srgbClr val="000000"/>
                </a:solidFill>
                <a:latin typeface="Consolas" panose="020B0609020204030204" pitchFamily="49" charset="0"/>
              </a:rPr>
              <a:t> response = </a:t>
            </a:r>
            <a:r>
              <a:rPr lang="en-US" dirty="0" err="1">
                <a:solidFill>
                  <a:srgbClr val="000000"/>
                </a:solidFill>
                <a:latin typeface="Consolas" panose="020B0609020204030204" pitchFamily="49" charset="0"/>
              </a:rPr>
              <a:t>client.SendAsync</a:t>
            </a:r>
            <a:r>
              <a:rPr lang="en-US" dirty="0">
                <a:solidFill>
                  <a:srgbClr val="000000"/>
                </a:solidFill>
                <a:latin typeface="Consolas" panose="020B0609020204030204" pitchFamily="49" charset="0"/>
              </a:rPr>
              <a:t>(request).</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Client credentials grant</a:t>
            </a:r>
          </a:p>
        </p:txBody>
      </p:sp>
    </p:spTree>
    <p:extLst>
      <p:ext uri="{BB962C8B-B14F-4D97-AF65-F5344CB8AC3E}">
        <p14:creationId xmlns:p14="http://schemas.microsoft.com/office/powerpoint/2010/main" val="189811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Authenticating applications with 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grpId="1" nodeType="clickEffect">
                                  <p:stCondLst>
                                    <p:cond delay="0"/>
                                  </p:stCondLst>
                                  <p:childTnLst>
                                    <p:set>
                                      <p:cBhvr>
                                        <p:cTn id="10" dur="indefinite"/>
                                        <p:tgtEl>
                                          <p:spTgt spid="3"/>
                                        </p:tgtEl>
                                        <p:attrNameLst>
                                          <p:attrName>style.opacity</p:attrName>
                                        </p:attrNameLst>
                                      </p:cBhvr>
                                      <p:to>
                                        <p:strVal val="0.5"/>
                                      </p:to>
                                    </p:set>
                                    <p:animEffect filter="image" prLst="opacity: 0.5">
                                      <p:cBhvr rctx="IE">
                                        <p:cTn id="11" dur="indefinite"/>
                                        <p:tgtEl>
                                          <p:spTgt spid="3"/>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grpId="1" nodeType="clickEffect">
                                  <p:stCondLst>
                                    <p:cond delay="0"/>
                                  </p:stCondLst>
                                  <p:childTnLst>
                                    <p:set>
                                      <p:cBhvr>
                                        <p:cTn id="17" dur="indefinite"/>
                                        <p:tgtEl>
                                          <p:spTgt spid="4"/>
                                        </p:tgtEl>
                                        <p:attrNameLst>
                                          <p:attrName>style.opacity</p:attrName>
                                        </p:attrNameLst>
                                      </p:cBhvr>
                                      <p:to>
                                        <p:strVal val="0.5"/>
                                      </p:to>
                                    </p:set>
                                    <p:animEffect filter="image" prLst="opacity: 0.5">
                                      <p:cBhvr rctx="IE">
                                        <p:cTn id="18" dur="indefinite"/>
                                        <p:tgtEl>
                                          <p:spTgt spid="4"/>
                                        </p:tgtEl>
                                      </p:cBhvr>
                                    </p:animEffec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p:cTn id="12" dur="indefinite"/>
                                        <p:tgtEl>
                                          <p:spTgt spid="3"/>
                                        </p:tgtEl>
                                        <p:attrNameLst>
                                          <p:attrName>style.opacity</p:attrName>
                                        </p:attrNameLst>
                                      </p:cBhvr>
                                      <p:to>
                                        <p:strVal val="0.5"/>
                                      </p:to>
                                    </p:set>
                                    <p:animEffect filter="image" prLst="opacity: 0.5">
                                      <p:cBhvr rctx="IE">
                                        <p:cTn id="13" dur="indefinite"/>
                                        <p:tgtEl>
                                          <p:spTgt spid="3"/>
                                        </p:tgtEl>
                                      </p:cBhvr>
                                    </p:animEffect>
                                  </p:childTnLst>
                                </p:cTn>
                              </p:par>
                              <p:par>
                                <p:cTn id="14" presetID="9" presetClass="emph" presetSubtype="0" nodeType="withEffect">
                                  <p:stCondLst>
                                    <p:cond delay="0"/>
                                  </p:stCondLst>
                                  <p:childTnLst>
                                    <p:set>
                                      <p:cBhvr>
                                        <p:cTn id="15" dur="indefinite"/>
                                        <p:tgtEl>
                                          <p:spTgt spid="6"/>
                                        </p:tgtEl>
                                        <p:attrNameLst>
                                          <p:attrName>style.opacity</p:attrName>
                                        </p:attrNameLst>
                                      </p:cBhvr>
                                      <p:to>
                                        <p:strVal val="0.5"/>
                                      </p:to>
                                    </p:set>
                                    <p:animEffect filter="image" prLst="opacity: 0.5">
                                      <p:cBhvr rctx="IE">
                                        <p:cTn id="16" dur="indefinite"/>
                                        <p:tgtEl>
                                          <p:spTgt spid="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p:cTn id="24" dur="indefinite"/>
                                        <p:tgtEl>
                                          <p:spTgt spid="4"/>
                                        </p:tgtEl>
                                        <p:attrNameLst>
                                          <p:attrName>style.opacity</p:attrName>
                                        </p:attrNameLst>
                                      </p:cBhvr>
                                      <p:to>
                                        <p:strVal val="0.5"/>
                                      </p:to>
                                    </p:set>
                                    <p:animEffect filter="image" prLst="opacity: 0.5">
                                      <p:cBhvr rctx="IE">
                                        <p:cTn id="25" dur="indefinite"/>
                                        <p:tgtEl>
                                          <p:spTgt spid="4"/>
                                        </p:tgtEl>
                                      </p:cBhvr>
                                    </p:animEffect>
                                  </p:childTnLst>
                                </p:cTn>
                              </p:par>
                              <p:par>
                                <p:cTn id="26" presetID="9" presetClass="emph" presetSubtype="0" nodeType="withEffect">
                                  <p:stCondLst>
                                    <p:cond delay="0"/>
                                  </p:stCondLst>
                                  <p:childTnLst>
                                    <p:set>
                                      <p:cBhvr>
                                        <p:cTn id="27" dur="indefinite"/>
                                        <p:tgtEl>
                                          <p:spTgt spid="7"/>
                                        </p:tgtEl>
                                        <p:attrNameLst>
                                          <p:attrName>style.opacity</p:attrName>
                                        </p:attrNameLst>
                                      </p:cBhvr>
                                      <p:to>
                                        <p:strVal val="0.5"/>
                                      </p:to>
                                    </p:set>
                                    <p:animEffect filter="image" prLst="opacity: 0.5">
                                      <p:cBhvr rctx="IE">
                                        <p:cTn id="28" dur="indefinite"/>
                                        <p:tgtEl>
                                          <p:spTgt spid="7"/>
                                        </p:tgtEl>
                                      </p:cBhvr>
                                    </p:animEffec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F729B-C5D3-488E-B940-D2ED5BD38A7E}"/>
              </a:ext>
            </a:extLst>
          </p:cNvPr>
          <p:cNvSpPr>
            <a:spLocks noGrp="1"/>
          </p:cNvSpPr>
          <p:nvPr>
            <p:ph type="title"/>
          </p:nvPr>
        </p:nvSpPr>
        <p:spPr/>
        <p:txBody>
          <a:bodyPr/>
          <a:lstStyle/>
          <a:p>
            <a:r>
              <a:rPr lang="da-DK" dirty="0"/>
              <a:t>Graph permission </a:t>
            </a:r>
            <a:r>
              <a:rPr lang="da-DK" dirty="0" err="1"/>
              <a:t>scopes</a:t>
            </a:r>
            <a:endParaRPr lang="en-DK" dirty="0"/>
          </a:p>
        </p:txBody>
      </p:sp>
    </p:spTree>
    <p:extLst>
      <p:ext uri="{BB962C8B-B14F-4D97-AF65-F5344CB8AC3E}">
        <p14:creationId xmlns:p14="http://schemas.microsoft.com/office/powerpoint/2010/main" val="37436034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3" name="Group 72"/>
          <p:cNvGrpSpPr/>
          <p:nvPr/>
        </p:nvGrpSpPr>
        <p:grpSpPr>
          <a:xfrm>
            <a:off x="2700719" y="3083019"/>
            <a:ext cx="5141925" cy="1127714"/>
            <a:chOff x="2650477" y="2898863"/>
            <a:chExt cx="5141925" cy="1179030"/>
          </a:xfrm>
        </p:grpSpPr>
        <p:cxnSp>
          <p:nvCxnSpPr>
            <p:cNvPr id="53" name="Connector: Elbow 52"/>
            <p:cNvCxnSpPr>
              <a:cxnSpLocks/>
            </p:cNvCxnSpPr>
            <p:nvPr/>
          </p:nvCxnSpPr>
          <p:spPr>
            <a:xfrm rot="5400000">
              <a:off x="4631925" y="917415"/>
              <a:ext cx="1179030" cy="5141925"/>
            </a:xfrm>
            <a:prstGeom prst="bentConnector3">
              <a:avLst>
                <a:gd name="adj1" fmla="val 24021"/>
              </a:avLst>
            </a:prstGeom>
            <a:ln w="38100" cap="sq">
              <a:solidFill>
                <a:schemeClr val="accent2"/>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CB4C90-DED9-40FE-8DA6-97FE28400C4E}"/>
                </a:ext>
              </a:extLst>
            </p:cNvPr>
            <p:cNvSpPr txBox="1"/>
            <p:nvPr/>
          </p:nvSpPr>
          <p:spPr>
            <a:xfrm>
              <a:off x="3007265" y="3002738"/>
              <a:ext cx="1095175" cy="324645"/>
            </a:xfrm>
            <a:prstGeom prst="hexagon">
              <a:avLst/>
            </a:prstGeom>
            <a:solidFill>
              <a:schemeClr val="bg1"/>
            </a:solidFill>
            <a:ln w="25400" cap="sq">
              <a:solidFill>
                <a:schemeClr val="accent2"/>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id_token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FFFFFF"/>
                  </a:solidFill>
                  <a:effectLst/>
                  <a:uLnTx/>
                  <a:uFillTx/>
                  <a:latin typeface="Segoe UI Semilight"/>
                  <a:ea typeface="+mn-ea"/>
                  <a:cs typeface="+mn-cs"/>
                </a:rPr>
              </a:b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Identity</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
        <p:nvSpPr>
          <p:cNvPr id="5" name="Rectangle 4"/>
          <p:cNvSpPr/>
          <p:nvPr/>
        </p:nvSpPr>
        <p:spPr>
          <a:xfrm>
            <a:off x="465137" y="1823398"/>
            <a:ext cx="11533187" cy="4185761"/>
          </a:xfrm>
          <a:prstGeom prst="rect">
            <a:avLst/>
          </a:prstGeom>
          <a:ln>
            <a:noFill/>
          </a:ln>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clientId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GetTokenForUserAsync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User.Read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Mail.Send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AuthenticationResult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//Look in cache for a token for this user with the specified scopes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IdentityClientApp.AcquireTokenSilentAsync</a:t>
            </a:r>
            <a:r>
              <a:rPr lang="en-US" sz="1400" dirty="0">
                <a:solidFill>
                  <a:srgbClr val="000000"/>
                </a:solidFill>
                <a:latin typeface="Consolas" panose="020B0609020204030204" pitchFamily="49" charset="0"/>
              </a:rPr>
              <a:t>(scopes, </a:t>
            </a:r>
            <a:r>
              <a:rPr lang="en-US" sz="1400" dirty="0" err="1">
                <a:solidFill>
                  <a:srgbClr val="000000"/>
                </a:solidFill>
                <a:latin typeface="Consolas" panose="020B0609020204030204" pitchFamily="49" charset="0"/>
              </a:rPr>
              <a:t>IdentityClientApp.Users.First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catch</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Exception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//Acquire a refresh and access token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IdentityClientApp.AcquireTokenAsync</a:t>
            </a:r>
            <a:r>
              <a:rPr lang="en-US" sz="1400" dirty="0">
                <a:solidFill>
                  <a:srgbClr val="000000"/>
                </a:solidFill>
                <a:latin typeface="Consolas" panose="020B0609020204030204" pitchFamily="49" charset="0"/>
              </a:rPr>
              <a:t>(scopes);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392555131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3499</Words>
  <Application>Microsoft Office PowerPoint</Application>
  <PresentationFormat>Custom</PresentationFormat>
  <Paragraphs>419</Paragraphs>
  <Slides>28</Slides>
  <Notes>25</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Getting Started with the Microsoft Graph API</vt:lpstr>
      <vt:lpstr>Authenticating applications with Microsoft Graph API</vt:lpstr>
      <vt:lpstr>Azure AD auth endpoints</vt:lpstr>
      <vt:lpstr>App registration v1.0 </vt:lpstr>
      <vt:lpstr>App registration v2.0 </vt:lpstr>
      <vt:lpstr>Graph permission scopes</vt:lpstr>
      <vt:lpstr>Authentication</vt:lpstr>
      <vt:lpstr>Authorization code grant – mobile, native and web application </vt:lpstr>
      <vt:lpstr>Using MSAL with mobile and native applications</vt:lpstr>
      <vt:lpstr>Demo  Authentication code grant</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Demo  Client credentials grant</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2017-11-02T18:24:30Z</dcterms:modified>
  <cp:category/>
</cp:coreProperties>
</file>